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5" r:id="rId9"/>
    <p:sldId id="262" r:id="rId10"/>
    <p:sldId id="263" r:id="rId1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5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3D4AC-01BC-44FB-B9A4-D95287A2EA12}" type="datetimeFigureOut">
              <a:rPr lang="hu-HU" smtClean="0"/>
              <a:t>2021. 05. 04.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9A16D-A37E-49DC-8EA3-A700DC597C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972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14:switch dir="r"/>
      </p:transition>
    </mc:Choice>
    <mc:Fallback xmlns="">
      <p:transition spd="slow" advClick="0" advTm="1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3D4AC-01BC-44FB-B9A4-D95287A2EA12}" type="datetimeFigureOut">
              <a:rPr lang="hu-HU" smtClean="0"/>
              <a:t>2021. 05. 04.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9A16D-A37E-49DC-8EA3-A700DC597C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689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14:switch dir="r"/>
      </p:transition>
    </mc:Choice>
    <mc:Fallback xmlns="">
      <p:transition spd="slow" advClick="0" advTm="1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3D4AC-01BC-44FB-B9A4-D95287A2EA12}" type="datetimeFigureOut">
              <a:rPr lang="hu-HU" smtClean="0"/>
              <a:t>2021. 05. 04.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9A16D-A37E-49DC-8EA3-A700DC597C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517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14:switch dir="r"/>
      </p:transition>
    </mc:Choice>
    <mc:Fallback xmlns="">
      <p:transition spd="slow" advClick="0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3D4AC-01BC-44FB-B9A4-D95287A2EA12}" type="datetimeFigureOut">
              <a:rPr lang="hu-HU" smtClean="0"/>
              <a:t>2021. 05. 04.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9A16D-A37E-49DC-8EA3-A700DC597C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459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14:switch dir="r"/>
      </p:transition>
    </mc:Choice>
    <mc:Fallback xmlns="">
      <p:transition spd="slow" advClick="0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3D4AC-01BC-44FB-B9A4-D95287A2EA12}" type="datetimeFigureOut">
              <a:rPr lang="hu-HU" smtClean="0"/>
              <a:t>2021. 05. 04.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9A16D-A37E-49DC-8EA3-A700DC597C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481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14:switch dir="r"/>
      </p:transition>
    </mc:Choice>
    <mc:Fallback xmlns="">
      <p:transition spd="slow" advClick="0" advTm="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3D4AC-01BC-44FB-B9A4-D95287A2EA12}" type="datetimeFigureOut">
              <a:rPr lang="hu-HU" smtClean="0"/>
              <a:t>2021. 05. 04.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9A16D-A37E-49DC-8EA3-A700DC597C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157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14:switch dir="r"/>
      </p:transition>
    </mc:Choice>
    <mc:Fallback xmlns="">
      <p:transition spd="slow" advClick="0" advTm="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3D4AC-01BC-44FB-B9A4-D95287A2EA12}" type="datetimeFigureOut">
              <a:rPr lang="hu-HU" smtClean="0"/>
              <a:t>2021. 05. 04.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9A16D-A37E-49DC-8EA3-A700DC597C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160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14:switch dir="r"/>
      </p:transition>
    </mc:Choice>
    <mc:Fallback xmlns="">
      <p:transition spd="slow" advClick="0" advTm="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3D4AC-01BC-44FB-B9A4-D95287A2EA12}" type="datetimeFigureOut">
              <a:rPr lang="hu-HU" smtClean="0"/>
              <a:t>2021. 05. 04.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9A16D-A37E-49DC-8EA3-A700DC597C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911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14:switch dir="r"/>
      </p:transition>
    </mc:Choice>
    <mc:Fallback xmlns="">
      <p:transition spd="slow" advClick="0" advTm="1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3D4AC-01BC-44FB-B9A4-D95287A2EA12}" type="datetimeFigureOut">
              <a:rPr lang="hu-HU" smtClean="0"/>
              <a:t>2021. 05. 04.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9A16D-A37E-49DC-8EA3-A700DC597C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998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14:switch dir="r"/>
      </p:transition>
    </mc:Choice>
    <mc:Fallback xmlns="">
      <p:transition spd="slow" advClick="0" advTm="1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3D4AC-01BC-44FB-B9A4-D95287A2EA12}" type="datetimeFigureOut">
              <a:rPr lang="hu-HU" smtClean="0"/>
              <a:t>2021. 05. 04.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9A16D-A37E-49DC-8EA3-A700DC597C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802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14:switch dir="r"/>
      </p:transition>
    </mc:Choice>
    <mc:Fallback xmlns="">
      <p:transition spd="slow" advClick="0" advTm="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3D4AC-01BC-44FB-B9A4-D95287A2EA12}" type="datetimeFigureOut">
              <a:rPr lang="hu-HU" smtClean="0"/>
              <a:t>2021. 05. 04.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9A16D-A37E-49DC-8EA3-A700DC597C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338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14:switch dir="r"/>
      </p:transition>
    </mc:Choice>
    <mc:Fallback xmlns="">
      <p:transition spd="slow" advClick="0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3D4AC-01BC-44FB-B9A4-D95287A2EA12}" type="datetimeFigureOut">
              <a:rPr lang="hu-HU" smtClean="0"/>
              <a:t>2021. 05. 04.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9A16D-A37E-49DC-8EA3-A700DC597C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5559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14:switch dir="r"/>
      </p:transition>
    </mc:Choice>
    <mc:Fallback xmlns="">
      <p:transition spd="slow" advClick="0" advTm="1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27584" y="620688"/>
            <a:ext cx="7772400" cy="1470025"/>
          </a:xfrm>
        </p:spPr>
        <p:txBody>
          <a:bodyPr>
            <a:normAutofit/>
          </a:bodyPr>
          <a:lstStyle/>
          <a:p>
            <a:r>
              <a:rPr lang="hu-HU" sz="6000" i="1" dirty="0">
                <a:latin typeface="Algerian" panose="04020705040A02060702" pitchFamily="82" charset="0"/>
              </a:rPr>
              <a:t>Bagodi útikalauz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492896"/>
            <a:ext cx="2433645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stA="48000" endPos="24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083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:cover/>
      </p:transition>
    </mc:Choice>
    <mc:Fallback xmlns="">
      <p:transition spd="slow" advClick="0" advTm="1000">
        <p:cov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sz="5400" b="1" dirty="0">
                <a:latin typeface="Algerian" panose="04020705040A02060702" pitchFamily="82" charset="0"/>
              </a:rPr>
              <a:t>Köszönöm a figyelmet!</a:t>
            </a:r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	</a:t>
            </a:r>
          </a:p>
        </p:txBody>
      </p:sp>
      <p:sp>
        <p:nvSpPr>
          <p:cNvPr id="7" name="Mosolygó arc 6"/>
          <p:cNvSpPr/>
          <p:nvPr/>
        </p:nvSpPr>
        <p:spPr>
          <a:xfrm>
            <a:off x="3635896" y="3717032"/>
            <a:ext cx="1728192" cy="1872208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0145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conveyor dir="l"/>
      </p:transition>
    </mc:Choice>
    <mc:Fallback xmlns="">
      <p:transition spd="slow" advClick="0" advTm="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2" y="-13094"/>
            <a:ext cx="9158442" cy="6899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Elhelyezkedése, fekvése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600" dirty="0"/>
              <a:t>Nyugat- Dunántúl, Zala megye</a:t>
            </a:r>
          </a:p>
          <a:p>
            <a:r>
              <a:rPr lang="hu-HU" sz="2600" dirty="0"/>
              <a:t>Zalaegerszegtől 5 km-re nyugatra</a:t>
            </a:r>
          </a:p>
          <a:p>
            <a:r>
              <a:rPr lang="hu-HU" sz="2600" dirty="0"/>
              <a:t> Zala folyó bal partján, a 76-os főút mentén </a:t>
            </a:r>
          </a:p>
          <a:p>
            <a:r>
              <a:rPr lang="hu-HU" sz="2600" dirty="0"/>
              <a:t>Terület: 16,37 km²</a:t>
            </a:r>
          </a:p>
          <a:p>
            <a:r>
              <a:rPr lang="nl-NL" sz="2600" dirty="0"/>
              <a:t>Teljes népesség	1270 fő</a:t>
            </a:r>
            <a:r>
              <a:rPr lang="hu-HU" sz="2600" dirty="0"/>
              <a:t> (2015. jan. 1.)</a:t>
            </a:r>
          </a:p>
          <a:p>
            <a:r>
              <a:rPr lang="hu-HU" sz="2600" dirty="0"/>
              <a:t>Népsűrűség : 75,</a:t>
            </a:r>
            <a:r>
              <a:rPr lang="hu-HU" sz="2600" dirty="0" err="1"/>
              <a:t>75</a:t>
            </a:r>
            <a:r>
              <a:rPr lang="hu-HU" sz="2600" dirty="0"/>
              <a:t> fő/km²</a:t>
            </a:r>
          </a:p>
          <a:p>
            <a:endParaRPr lang="hu-HU" sz="26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166" y="6625923"/>
            <a:ext cx="1603988" cy="26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51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window dir="vert"/>
      </p:transition>
    </mc:Choice>
    <mc:Fallback xmlns="">
      <p:transition spd="slow" advClick="0" advTm="2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48"/>
            <a:ext cx="9144000" cy="6888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Története</a:t>
            </a: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500" dirty="0"/>
              <a:t>A település neve legkorábban 1247-ből származó feljegyzésben szerepel </a:t>
            </a:r>
            <a:r>
              <a:rPr lang="hu-HU" sz="2500" dirty="0" err="1"/>
              <a:t>Wythenyed</a:t>
            </a:r>
            <a:r>
              <a:rPr lang="hu-HU" sz="2500" dirty="0"/>
              <a:t> néven.</a:t>
            </a:r>
          </a:p>
          <a:p>
            <a:r>
              <a:rPr lang="hu-HU" sz="2500" dirty="0"/>
              <a:t>Bagod neve a Bog kezdetű szláv eredetű férfinév volt “parancsnok, úr, vezér” jelentésű.</a:t>
            </a:r>
          </a:p>
          <a:p>
            <a:r>
              <a:rPr lang="hu-HU" sz="2500" dirty="0"/>
              <a:t>XIV. század elején  Alsó-Bagod és Felső-Bagod.</a:t>
            </a:r>
          </a:p>
          <a:p>
            <a:r>
              <a:rPr lang="hu-HU" sz="2500" dirty="0"/>
              <a:t>1977-ben négy falurész egyesítése Bagoddá (Alsó- és </a:t>
            </a:r>
            <a:r>
              <a:rPr lang="hu-HU" sz="2500" dirty="0" err="1"/>
              <a:t>Felsőbagod</a:t>
            </a:r>
            <a:r>
              <a:rPr lang="hu-HU" sz="2500" dirty="0"/>
              <a:t>, </a:t>
            </a:r>
            <a:r>
              <a:rPr lang="hu-HU" sz="2500" dirty="0" err="1"/>
              <a:t>Szentpál</a:t>
            </a:r>
            <a:r>
              <a:rPr lang="hu-HU" sz="2500" dirty="0"/>
              <a:t> és </a:t>
            </a:r>
            <a:r>
              <a:rPr lang="hu-HU" sz="2500" dirty="0" err="1"/>
              <a:t>Vitenyéd</a:t>
            </a:r>
            <a:r>
              <a:rPr lang="hu-HU" sz="2500" dirty="0"/>
              <a:t>).</a:t>
            </a:r>
          </a:p>
          <a:p>
            <a:r>
              <a:rPr lang="hu-HU" sz="2500" dirty="0"/>
              <a:t>1992-től önálló polgármesteri hivatal működött. </a:t>
            </a:r>
          </a:p>
          <a:p>
            <a:r>
              <a:rPr lang="hu-HU" sz="2500" dirty="0"/>
              <a:t>2001-től a település ismét körjegyzőségi székhely.</a:t>
            </a:r>
          </a:p>
          <a:p>
            <a:r>
              <a:rPr lang="hu-HU" sz="2500" dirty="0"/>
              <a:t> A településen polgárőrség működik.</a:t>
            </a:r>
          </a:p>
          <a:p>
            <a:pPr marL="0" indent="0">
              <a:buNone/>
            </a:pPr>
            <a:endParaRPr lang="hu-HU" sz="2500" dirty="0"/>
          </a:p>
          <a:p>
            <a:endParaRPr lang="hu-HU" sz="2600" dirty="0"/>
          </a:p>
          <a:p>
            <a:endParaRPr lang="hu-HU" sz="2600" dirty="0"/>
          </a:p>
          <a:p>
            <a:endParaRPr lang="hu-HU" sz="2600" dirty="0"/>
          </a:p>
        </p:txBody>
      </p:sp>
    </p:spTree>
    <p:extLst>
      <p:ext uri="{BB962C8B-B14F-4D97-AF65-F5344CB8AC3E}">
        <p14:creationId xmlns:p14="http://schemas.microsoft.com/office/powerpoint/2010/main" val="232916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switch dir="r"/>
      </p:transition>
    </mc:Choice>
    <mc:Fallback xmlns="">
      <p:transition spd="slow" advClick="0" advTm="3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hu-HU" sz="3500" b="1" dirty="0"/>
              <a:t>Szálláshelyek és vendéglátás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67544" y="1268760"/>
            <a:ext cx="4040188" cy="546075"/>
          </a:xfrm>
        </p:spPr>
        <p:txBody>
          <a:bodyPr/>
          <a:lstStyle/>
          <a:p>
            <a:pPr algn="ctr"/>
            <a:r>
              <a:rPr lang="hu-HU" dirty="0"/>
              <a:t>Vénusz Vendéglő és Panzió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4008" y="1124744"/>
            <a:ext cx="4041775" cy="639762"/>
          </a:xfrm>
        </p:spPr>
        <p:txBody>
          <a:bodyPr/>
          <a:lstStyle/>
          <a:p>
            <a:pPr algn="ctr"/>
            <a:r>
              <a:rPr lang="hu-HU" dirty="0"/>
              <a:t>Pro </a:t>
            </a:r>
            <a:r>
              <a:rPr lang="hu-HU" dirty="0" err="1"/>
              <a:t>Equus</a:t>
            </a:r>
            <a:r>
              <a:rPr lang="hu-HU" dirty="0"/>
              <a:t> </a:t>
            </a:r>
            <a:r>
              <a:rPr lang="hu-HU" dirty="0" err="1"/>
              <a:t>Lovaspark</a:t>
            </a:r>
            <a:endParaRPr lang="hu-H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02608"/>
            <a:ext cx="2880320" cy="24624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47323"/>
            <a:ext cx="2880320" cy="24061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581128"/>
            <a:ext cx="3240360" cy="21602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189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prism isContent="1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Hitélet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84" y="1839405"/>
            <a:ext cx="2249200" cy="33843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HeroicExtremeRightFacing"/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340768"/>
            <a:ext cx="2889940" cy="2169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991" y="3931157"/>
            <a:ext cx="2763484" cy="1946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204864"/>
            <a:ext cx="2748811" cy="26103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Szövegdoboz 3"/>
          <p:cNvSpPr txBox="1"/>
          <p:nvPr/>
        </p:nvSpPr>
        <p:spPr>
          <a:xfrm>
            <a:off x="467544" y="5660281"/>
            <a:ext cx="2160240" cy="6463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/>
              <a:t>Szent István király templom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6456715" y="5290949"/>
            <a:ext cx="2592288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Harangláb - </a:t>
            </a:r>
            <a:r>
              <a:rPr lang="hu-HU" dirty="0" err="1">
                <a:effectLst/>
              </a:rPr>
              <a:t>Felsőbagod</a:t>
            </a:r>
            <a:endParaRPr lang="hu-HU" dirty="0">
              <a:effectLst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230390" y="6121946"/>
            <a:ext cx="3069802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/>
              <a:t>Temető – </a:t>
            </a:r>
            <a:r>
              <a:rPr lang="hu-HU" dirty="0" err="1"/>
              <a:t>Alsóbagod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83280787"/>
      </p:ext>
    </p:extLst>
  </p:cSld>
  <p:clrMapOvr>
    <a:masterClrMapping/>
  </p:clrMapOvr>
  <p:transition spd="slow" advClick="0" advTm="2000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030" y="1757854"/>
            <a:ext cx="3008346" cy="22562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Nevelés, oktatás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23" y="1766857"/>
            <a:ext cx="2857500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467544" y="138852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Micimackó Bölcsőde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770" y="4581128"/>
            <a:ext cx="3121175" cy="20807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églalap 4"/>
          <p:cNvSpPr/>
          <p:nvPr/>
        </p:nvSpPr>
        <p:spPr>
          <a:xfrm>
            <a:off x="4042698" y="102869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hu-HU" dirty="0"/>
          </a:p>
          <a:p>
            <a:pPr algn="ctr"/>
            <a:r>
              <a:rPr lang="hu-HU" dirty="0"/>
              <a:t>Fekete István Általános Iskola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447" y="116632"/>
            <a:ext cx="1217858" cy="1040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Madarak és fák napj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7" y="4581128"/>
            <a:ext cx="2880320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520323" y="4047455"/>
            <a:ext cx="2772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Napsugár Óvoda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4788024" y="4047455"/>
            <a:ext cx="3602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Felújítás alatt</a:t>
            </a:r>
          </a:p>
        </p:txBody>
      </p:sp>
    </p:spTree>
    <p:extLst>
      <p:ext uri="{BB962C8B-B14F-4D97-AF65-F5344CB8AC3E}">
        <p14:creationId xmlns:p14="http://schemas.microsoft.com/office/powerpoint/2010/main" val="100500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14:switch dir="r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0680" y="332656"/>
            <a:ext cx="8229600" cy="778098"/>
          </a:xfrm>
        </p:spPr>
        <p:txBody>
          <a:bodyPr/>
          <a:lstStyle/>
          <a:p>
            <a:r>
              <a:rPr lang="hu-HU" dirty="0"/>
              <a:t>Látnivalók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9694"/>
            <a:ext cx="2160240" cy="2443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628" y="2494159"/>
            <a:ext cx="2279704" cy="239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924" y="2444015"/>
            <a:ext cx="2448272" cy="242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500307" y="177420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/>
              <a:t>Mauzóleum</a:t>
            </a:r>
            <a:r>
              <a:rPr lang="hu-HU" dirty="0"/>
              <a:t> 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500307" y="4873515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/>
              <a:t>Az egykori </a:t>
            </a:r>
            <a:r>
              <a:rPr lang="hu-HU" sz="1600" dirty="0" err="1"/>
              <a:t>Csertán</a:t>
            </a:r>
            <a:r>
              <a:rPr lang="hu-HU" sz="1600" dirty="0"/>
              <a:t> uraság temetkezési helye. 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3387772" y="1774208"/>
            <a:ext cx="2148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/>
              <a:t>Régi víztorony 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6007729" y="177420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/>
              <a:t>Szent István park</a:t>
            </a:r>
          </a:p>
        </p:txBody>
      </p:sp>
    </p:spTree>
    <p:extLst>
      <p:ext uri="{BB962C8B-B14F-4D97-AF65-F5344CB8AC3E}">
        <p14:creationId xmlns:p14="http://schemas.microsoft.com/office/powerpoint/2010/main" val="27287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">
        <p14:glitter pattern="hexago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576" y="188640"/>
            <a:ext cx="8229600" cy="1008112"/>
          </a:xfrm>
        </p:spPr>
        <p:txBody>
          <a:bodyPr/>
          <a:lstStyle/>
          <a:p>
            <a:r>
              <a:rPr lang="hu-HU" dirty="0"/>
              <a:t>Intézmények, hivatalok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16112"/>
            <a:ext cx="2859272" cy="2145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scene3d>
            <a:camera prst="perspectiveRight"/>
            <a:lightRig rig="threePt" dir="t"/>
          </a:scene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138" y="3697105"/>
            <a:ext cx="2859087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Left"/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1259632" y="5930795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/>
              <a:t>Faluház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5446569" y="5930795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/>
              <a:t>Önkormányzat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700074" y="1412776"/>
            <a:ext cx="734481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Orvosi rendelő (háziorvos ,fogorvos, védőnői rendelés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Faluház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Önkormányzat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Posta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3944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switch dir="r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hu-HU" dirty="0"/>
              <a:t>Közlekedési információk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b="1" dirty="0"/>
              <a:t>Autóval</a:t>
            </a:r>
            <a:r>
              <a:rPr lang="hu-HU" sz="2000" dirty="0"/>
              <a:t>: Zalaegerszeg külvárosától 5 km, a 76-os főút mellett</a:t>
            </a:r>
          </a:p>
          <a:p>
            <a:r>
              <a:rPr lang="hu-HU" sz="2000" b="1" dirty="0"/>
              <a:t>Busszal</a:t>
            </a:r>
            <a:r>
              <a:rPr lang="hu-HU" sz="2000" dirty="0"/>
              <a:t>:</a:t>
            </a:r>
          </a:p>
          <a:p>
            <a:pPr marL="0" indent="0">
              <a:buNone/>
            </a:pPr>
            <a:r>
              <a:rPr lang="hu-HU" sz="2000" dirty="0"/>
              <a:t>	Bagodból közvetlenül elérhető városok:</a:t>
            </a:r>
          </a:p>
          <a:p>
            <a:pPr marL="0" indent="0">
              <a:buNone/>
            </a:pPr>
            <a:r>
              <a:rPr lang="hu-HU" sz="2000" dirty="0"/>
              <a:t>	Zalaegerszeg, Zalalövő, Őriszentpéter, Körmend, Szombathely.</a:t>
            </a:r>
          </a:p>
          <a:p>
            <a:r>
              <a:rPr lang="hu-HU" sz="2000" b="1" dirty="0"/>
              <a:t>Vonattal</a:t>
            </a:r>
            <a:r>
              <a:rPr lang="hu-HU" sz="2000" dirty="0"/>
              <a:t>:</a:t>
            </a:r>
          </a:p>
          <a:p>
            <a:pPr marL="0" indent="0">
              <a:buNone/>
            </a:pPr>
            <a:r>
              <a:rPr lang="hu-HU" sz="2000" dirty="0"/>
              <a:t>	Zalaegerszeg, Zalalövő, Őriszentpéter, továbbá Szlovénia (</a:t>
            </a:r>
            <a:r>
              <a:rPr lang="hu-HU" sz="2000" dirty="0" err="1"/>
              <a:t>Hodos</a:t>
            </a:r>
            <a:r>
              <a:rPr lang="hu-HU" sz="2000" dirty="0"/>
              <a:t>).</a:t>
            </a:r>
          </a:p>
          <a:p>
            <a:r>
              <a:rPr lang="hu-HU" sz="2000" b="1" dirty="0"/>
              <a:t>Kerékpárral</a:t>
            </a:r>
            <a:r>
              <a:rPr lang="hu-HU" sz="2000" dirty="0"/>
              <a:t>: kerékpárút </a:t>
            </a:r>
          </a:p>
          <a:p>
            <a:pPr marL="0" indent="0">
              <a:buNone/>
            </a:pPr>
            <a:r>
              <a:rPr lang="hu-HU" sz="2000" dirty="0"/>
              <a:t>	 Teskánd focipályától Bagodon át, Zalalövőig, kb.17 km hosszan.</a:t>
            </a:r>
          </a:p>
          <a:p>
            <a:endParaRPr lang="hu-HU" sz="2000" dirty="0"/>
          </a:p>
          <a:p>
            <a:pPr marL="0" indent="0">
              <a:buNone/>
            </a:pPr>
            <a:r>
              <a:rPr lang="hu-HU" sz="2000" dirty="0"/>
              <a:t>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810551"/>
            <a:ext cx="1824963" cy="1557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819233"/>
            <a:ext cx="2065195" cy="1548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3" y="4819233"/>
            <a:ext cx="1768232" cy="1548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492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">
        <p14:prism isInverted="1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253</Words>
  <Application>Microsoft Office PowerPoint</Application>
  <PresentationFormat>Diavetítés a képernyőre (4:3 oldalarány)</PresentationFormat>
  <Paragraphs>57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4" baseType="lpstr">
      <vt:lpstr>Algerian</vt:lpstr>
      <vt:lpstr>Arial</vt:lpstr>
      <vt:lpstr>Calibri</vt:lpstr>
      <vt:lpstr>Office-téma</vt:lpstr>
      <vt:lpstr>Bagodi útikalauz</vt:lpstr>
      <vt:lpstr>Elhelyezkedése, fekvése</vt:lpstr>
      <vt:lpstr>Története</vt:lpstr>
      <vt:lpstr>Szálláshelyek és vendéglátás</vt:lpstr>
      <vt:lpstr>Hitélet</vt:lpstr>
      <vt:lpstr>Nevelés, oktatás</vt:lpstr>
      <vt:lpstr>Látnivalók</vt:lpstr>
      <vt:lpstr>Intézmények, hivatalok</vt:lpstr>
      <vt:lpstr>Közlekedési információk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Bagodi útikalauz</dc:title>
  <dc:creator>Bea</dc:creator>
  <cp:lastModifiedBy>Admin</cp:lastModifiedBy>
  <cp:revision>48</cp:revision>
  <dcterms:created xsi:type="dcterms:W3CDTF">2021-03-27T17:31:24Z</dcterms:created>
  <dcterms:modified xsi:type="dcterms:W3CDTF">2021-05-04T05:52:48Z</dcterms:modified>
  <cp:contentStatus>Végleges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